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31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Zain Naboulsi</a:t>
            </a:r>
          </a:p>
          <a:p>
            <a:r>
              <a:rPr lang="en-US" dirty="0">
                <a:solidFill>
                  <a:schemeClr val="bg2"/>
                </a:solidFill>
                <a:latin typeface="Abadi" panose="020B0604020104020204" pitchFamily="34" charset="0"/>
                <a:ea typeface="SF Pro" pitchFamily="2" charset="0"/>
                <a:cs typeface="SF Pro" pitchFamily="2" charset="0"/>
              </a:rPr>
              <a:t>06/27/2023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100"/>
            <a:ext cx="4602089" cy="5010150"/>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 wrangling involves refining raw data into a more usable format. </a:t>
            </a:r>
          </a:p>
          <a:p>
            <a:pPr marL="0" indent="0">
              <a:buNone/>
            </a:pPr>
            <a:r>
              <a:rPr lang="en-US" sz="1600" dirty="0">
                <a:solidFill>
                  <a:schemeClr val="accent3">
                    <a:lumMod val="25000"/>
                  </a:schemeClr>
                </a:solidFill>
                <a:latin typeface="Abadi" panose="020B0604020104020204" pitchFamily="34" charset="0"/>
              </a:rPr>
              <a:t>As part of our analysis, we conduct Exploratory Data Analysis (EDA) to detect patterns, spot anomalies, or test hypotheses. </a:t>
            </a:r>
          </a:p>
          <a:p>
            <a:pPr marL="0" indent="0">
              <a:buNone/>
            </a:pPr>
            <a:r>
              <a:rPr lang="en-US" sz="1600" dirty="0">
                <a:solidFill>
                  <a:schemeClr val="accent3">
                    <a:lumMod val="25000"/>
                  </a:schemeClr>
                </a:solidFill>
                <a:latin typeface="Abadi" panose="020B0604020104020204" pitchFamily="34" charset="0"/>
              </a:rPr>
              <a:t>A critical aspect of this process involves determining labels for our supervised models. </a:t>
            </a:r>
          </a:p>
          <a:p>
            <a:pPr marL="0" indent="0">
              <a:buNone/>
            </a:pPr>
            <a:r>
              <a:rPr lang="en-US" sz="1600" dirty="0">
                <a:solidFill>
                  <a:schemeClr val="accent3">
                    <a:lumMod val="25000"/>
                  </a:schemeClr>
                </a:solidFill>
                <a:latin typeface="Abadi" panose="020B0604020104020204" pitchFamily="34" charset="0"/>
              </a:rPr>
              <a:t>Our dataset has instances where the Falcon 9 booster did not land as planned. These outcomes fall into various categories, such as successful or unsuccessful landing on ocean, ground pad, or drone ship, denoted by terms like 'True Ocean', 'False Ocean', 'True RTLS', 'False RTLS', 'True ASDS', and 'False ASDS’.</a:t>
            </a:r>
          </a:p>
          <a:p>
            <a:pPr marL="0" indent="0">
              <a:buNone/>
            </a:pPr>
            <a:r>
              <a:rPr lang="en-US" sz="1600" dirty="0">
                <a:solidFill>
                  <a:schemeClr val="accent3">
                    <a:lumMod val="25000"/>
                  </a:schemeClr>
                </a:solidFill>
                <a:latin typeface="Abadi" panose="020B0604020104020204" pitchFamily="34" charset="0"/>
              </a:rPr>
              <a:t>For simplicity and ease of modeling, we transform these outcomes into training labels. '1' indicates a successful landing, while '0' signifies an unsuccessful one. This transformation will aid in the development of predictive models in later stages.</a:t>
            </a:r>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6" name="Picture 4" descr="Understanding Data Wrangling: What it is, Why it is Important, And How to  Approach it : @VMblog">
            <a:extLst>
              <a:ext uri="{FF2B5EF4-FFF2-40B4-BE49-F238E27FC236}">
                <a16:creationId xmlns:a16="http://schemas.microsoft.com/office/drawing/2014/main" id="{A9C8ED4B-7E3E-384E-8072-9FEB6F06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84" y="1366350"/>
            <a:ext cx="3829155" cy="3829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A981B-114F-11BE-EF39-22E05A213751}"/>
              </a:ext>
            </a:extLst>
          </p:cNvPr>
          <p:cNvSpPr txBox="1"/>
          <p:nvPr/>
        </p:nvSpPr>
        <p:spPr>
          <a:xfrm>
            <a:off x="6299584" y="5337761"/>
            <a:ext cx="3829155" cy="738664"/>
          </a:xfrm>
          <a:prstGeom prst="rect">
            <a:avLst/>
          </a:prstGeom>
          <a:noFill/>
        </p:spPr>
        <p:txBody>
          <a:bodyPr wrap="square" rtlCol="0">
            <a:spAutoFit/>
          </a:bodyPr>
          <a:lstStyle/>
          <a:p>
            <a:r>
              <a:rPr lang="en-US" sz="1400" dirty="0">
                <a:hlinkClick r:id="rId4"/>
              </a:rPr>
              <a:t>https://github.com/suspicious-cow/IBM-Applied-Data-Science-Capstone/blob/main/labs-jupyter-spacex-Data%20wrangling.ipynb</a:t>
            </a:r>
            <a:r>
              <a:rPr lang="en-US" sz="1400"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6669015" cy="5076825"/>
          </a:xfrm>
          <a:prstGeom prst="rect">
            <a:avLst/>
          </a:prstGeom>
        </p:spPr>
        <p:txBody>
          <a:bodyPr lIns="91440" tIns="45720" rIns="91440" bIns="45720" anchor="t"/>
          <a:lstStyle/>
          <a:p>
            <a:pPr marL="0" indent="0">
              <a:buNone/>
            </a:pPr>
            <a:r>
              <a:rPr lang="en-US" sz="1200" dirty="0"/>
              <a:t>We charted various parameters against each other to understand their impact on launch success. The '</a:t>
            </a:r>
            <a:r>
              <a:rPr lang="en-US" sz="1200" dirty="0" err="1"/>
              <a:t>FlightNumber</a:t>
            </a:r>
            <a:r>
              <a:rPr lang="en-US" sz="1200" dirty="0"/>
              <a:t>' against '</a:t>
            </a:r>
            <a:r>
              <a:rPr lang="en-US" sz="1200" dirty="0" err="1"/>
              <a:t>PayloadMass</a:t>
            </a:r>
            <a:r>
              <a:rPr lang="en-US" sz="1200" dirty="0"/>
              <a:t>' plot showed an increased likelihood of first stage landing with increasing flight numbers, but a decreasing success rate with heavier payloads. </a:t>
            </a:r>
          </a:p>
          <a:p>
            <a:pPr marL="0" indent="0">
              <a:buNone/>
            </a:pPr>
            <a:endParaRPr lang="en-US" sz="1200" dirty="0"/>
          </a:p>
          <a:p>
            <a:pPr marL="0" indent="0">
              <a:buNone/>
            </a:pPr>
            <a:r>
              <a:rPr lang="en-US" sz="1200" dirty="0"/>
              <a:t>Examining success rates by launch sites, we found variances 'CCAFS LC-40' had a 60% success rate, while 'KSC LC-39A' and 'VAFB SLC 4E' had 77%. This was visualized using a '</a:t>
            </a:r>
            <a:r>
              <a:rPr lang="en-US" sz="1200" dirty="0" err="1"/>
              <a:t>catplot</a:t>
            </a:r>
            <a:r>
              <a:rPr lang="en-US" sz="1200" dirty="0"/>
              <a:t>' with '</a:t>
            </a:r>
            <a:r>
              <a:rPr lang="en-US" sz="1200" dirty="0" err="1"/>
              <a:t>FlightNumber</a:t>
            </a:r>
            <a:r>
              <a:rPr lang="en-US" sz="1200" dirty="0"/>
              <a:t>' and '</a:t>
            </a:r>
            <a:r>
              <a:rPr lang="en-US" sz="1200" dirty="0" err="1"/>
              <a:t>LaunchSite</a:t>
            </a:r>
            <a:r>
              <a:rPr lang="en-US" sz="1200" dirty="0"/>
              <a:t>' on the axes, and the success class as the hue. </a:t>
            </a:r>
          </a:p>
          <a:p>
            <a:pPr marL="0" indent="0">
              <a:buNone/>
            </a:pPr>
            <a:endParaRPr lang="en-US" sz="1200" dirty="0"/>
          </a:p>
          <a:p>
            <a:pPr marL="0" indent="0">
              <a:buNone/>
            </a:pPr>
            <a:r>
              <a:rPr lang="en-US" sz="1200" dirty="0"/>
              <a:t>Investigating the relationship between launch sites and payload mass, we discovered that the 'VAFB-SLC' site hadn't launched any rockets for payloads over 10000. </a:t>
            </a:r>
          </a:p>
          <a:p>
            <a:pPr marL="0" indent="0">
              <a:buNone/>
            </a:pPr>
            <a:endParaRPr lang="en-US" sz="1200" dirty="0"/>
          </a:p>
          <a:p>
            <a:pPr marL="0" indent="0">
              <a:buNone/>
            </a:pPr>
            <a:r>
              <a:rPr lang="en-US" sz="1200" dirty="0"/>
              <a:t>A relationship was also sought between success rate and orbit type through a bar chart. It indicated that certain orbits had a higher success rate. The scatterplot of '</a:t>
            </a:r>
            <a:r>
              <a:rPr lang="en-US" sz="1200" dirty="0" err="1"/>
              <a:t>FlightNumber</a:t>
            </a:r>
            <a:r>
              <a:rPr lang="en-US" sz="1200" dirty="0"/>
              <a:t>' against 'Orbit' type showed a relationship between success and flight numbers in 'LEO' orbit but not in 'GTO' orbit. </a:t>
            </a:r>
          </a:p>
          <a:p>
            <a:pPr marL="0" indent="0">
              <a:buNone/>
            </a:pPr>
            <a:endParaRPr lang="en-US" sz="1200" dirty="0"/>
          </a:p>
          <a:p>
            <a:pPr marL="0" indent="0">
              <a:buNone/>
            </a:pPr>
            <a:r>
              <a:rPr lang="en-US" sz="1200" dirty="0"/>
              <a:t>Finally, examining payload mass against orbit type, we found that successful landings were more frequent for 'Polar', 'LEO', and 'ISS' with heavier payloads, while 'GTO' had both successful and unsuccessful missions. </a:t>
            </a:r>
          </a:p>
          <a:p>
            <a:pPr marL="0" indent="0">
              <a:buNone/>
            </a:pPr>
            <a:endParaRPr lang="en-US" sz="1200" dirty="0"/>
          </a:p>
          <a:p>
            <a:pPr marL="0" indent="0">
              <a:buNone/>
            </a:pPr>
            <a:r>
              <a:rPr lang="en-US" sz="1200" dirty="0"/>
              <a:t>The trend line charting 'Year' against the average success rate demonstrated a steadily increasing success rate from 2013 to 2020. Overall, these visualizations provided insights into the factors that may influence the success of a launch.</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4D6B7CD-41FE-F1E0-3461-14A8737C4799}"/>
              </a:ext>
            </a:extLst>
          </p:cNvPr>
          <p:cNvPicPr>
            <a:picLocks noChangeAspect="1"/>
          </p:cNvPicPr>
          <p:nvPr/>
        </p:nvPicPr>
        <p:blipFill>
          <a:blip r:embed="rId3"/>
          <a:stretch>
            <a:fillRect/>
          </a:stretch>
        </p:blipFill>
        <p:spPr>
          <a:xfrm>
            <a:off x="7496175" y="1524000"/>
            <a:ext cx="4533900" cy="3526367"/>
          </a:xfrm>
          <a:prstGeom prst="rect">
            <a:avLst/>
          </a:prstGeom>
        </p:spPr>
      </p:pic>
      <p:sp>
        <p:nvSpPr>
          <p:cNvPr id="8" name="TextBox 7">
            <a:extLst>
              <a:ext uri="{FF2B5EF4-FFF2-40B4-BE49-F238E27FC236}">
                <a16:creationId xmlns:a16="http://schemas.microsoft.com/office/drawing/2014/main" id="{1135FE1C-70EF-ABB9-A5AC-FBBD1ECD03C1}"/>
              </a:ext>
            </a:extLst>
          </p:cNvPr>
          <p:cNvSpPr txBox="1"/>
          <p:nvPr/>
        </p:nvSpPr>
        <p:spPr>
          <a:xfrm>
            <a:off x="7439025" y="5196439"/>
            <a:ext cx="4591050" cy="523220"/>
          </a:xfrm>
          <a:prstGeom prst="rect">
            <a:avLst/>
          </a:prstGeom>
          <a:noFill/>
        </p:spPr>
        <p:txBody>
          <a:bodyPr wrap="square">
            <a:spAutoFit/>
          </a:bodyPr>
          <a:lstStyle/>
          <a:p>
            <a:r>
              <a:rPr lang="en-US" sz="1400" dirty="0">
                <a:hlinkClick r:id="rId4"/>
              </a:rPr>
              <a:t>https://github.com/suspicious-cow/IBM-Applied-Data-Science-Capstone/blob/main/jupyter-labs-eda-dataviz.ipynb</a:t>
            </a:r>
            <a:r>
              <a:rPr lang="en-US" sz="1400"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385"/>
            <a:ext cx="9745589" cy="5235191"/>
          </a:xfrm>
          <a:prstGeom prst="rect">
            <a:avLst/>
          </a:prstGeom>
        </p:spPr>
        <p:txBody>
          <a:bodyPr lIns="91440" tIns="45720" rIns="91440" bIns="45720" anchor="t"/>
          <a:lstStyle/>
          <a:p>
            <a:r>
              <a:rPr lang="en-US" sz="1400" dirty="0"/>
              <a:t>Identified unique launch sites involved in the space mission to understand the diversity of launch locations, essential for assessing geographical dependencies and operational flexibility.</a:t>
            </a:r>
          </a:p>
          <a:p>
            <a:r>
              <a:rPr lang="en-US" sz="1400" dirty="0"/>
              <a:t>Showcased five records of launch sites starting with 'CCA' to illustrate the data consistency and validate naming conventions in the dataset, crucial for maintaining data integrity.</a:t>
            </a:r>
          </a:p>
          <a:p>
            <a:r>
              <a:rPr lang="en-US" sz="1400" dirty="0"/>
              <a:t>Calculated the total payload mass carried by boosters launched by NASA (CRS) to assess the partnership's contribution to SpaceX's total payload volume, important for strategic partnership evaluations.</a:t>
            </a:r>
          </a:p>
          <a:p>
            <a:r>
              <a:rPr lang="en-US" sz="1400" dirty="0"/>
              <a:t>Determined the average payload mass carried by the 'F9 v1.1' booster version to quantify its payload capacity, fundamental in performance comparison against other booster versions.</a:t>
            </a:r>
          </a:p>
          <a:p>
            <a:r>
              <a:rPr lang="en-US" sz="1400" dirty="0"/>
              <a:t>Identified the date when the first successful ground pad landing was achieved to mark the milestone in SpaceX's reusability program, critical for tracking technological advancements and operational efficiency.</a:t>
            </a:r>
          </a:p>
          <a:p>
            <a:r>
              <a:rPr lang="en-US" sz="1400" dirty="0"/>
              <a:t>Listed the names of boosters that had successful landings on a drone ship and carried a payload mass between 4000 and 6000 kg to highlight specific booster performances under defined conditions, relevant for fine-tuning future missions.</a:t>
            </a:r>
          </a:p>
          <a:p>
            <a:r>
              <a:rPr lang="en-US" sz="1400" dirty="0"/>
              <a:t>Counted the total number of successful and failed mission outcomes to assess overall mission success rate, imperative for evaluating company performance and guiding future mission planning.</a:t>
            </a:r>
          </a:p>
          <a:p>
            <a:r>
              <a:rPr lang="en-US" sz="1400" dirty="0"/>
              <a:t>Listed booster versions carrying the maximum payload mass to identify the high-performance variants, essential for optimizing mission design considering payload requirements.</a:t>
            </a:r>
          </a:p>
          <a:p>
            <a:r>
              <a:rPr lang="en-US" sz="1400" dirty="0"/>
              <a:t>Showcased records displaying the month names, failure landing outcomes in drone ship, booster versions, and launch sites for the year 2015 to provide a detailed performance report for that year, useful for year-over-year performance comparisons.</a:t>
            </a:r>
          </a:p>
          <a:p>
            <a:r>
              <a:rPr lang="en-US" sz="1400" dirty="0"/>
              <a:t>Ranked the count of various landing outcomes from June 4, 2010, to March 20, 2017, to analyze the trend and success rate over a specific period, necessary for trend analysis and predicting future success rates.</a:t>
            </a:r>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0AE6E61-1132-95AA-B11A-981CDE55AC90}"/>
              </a:ext>
            </a:extLst>
          </p:cNvPr>
          <p:cNvSpPr txBox="1"/>
          <p:nvPr/>
        </p:nvSpPr>
        <p:spPr>
          <a:xfrm>
            <a:off x="770010" y="6459701"/>
            <a:ext cx="9549647" cy="307777"/>
          </a:xfrm>
          <a:prstGeom prst="rect">
            <a:avLst/>
          </a:prstGeom>
          <a:noFill/>
        </p:spPr>
        <p:txBody>
          <a:bodyPr wrap="square">
            <a:spAutoFit/>
          </a:bodyPr>
          <a:lstStyle/>
          <a:p>
            <a:r>
              <a:rPr lang="en-US" sz="1400" dirty="0">
                <a:hlinkClick r:id="rId3"/>
              </a:rPr>
              <a:t>https://github.com/suspicious-cow/IBM-Applied-Data-Science-Capstone/blob/main/jupyter-labs-eda-sql-coursera_sqllite.ipynb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6363" y="2119468"/>
            <a:ext cx="10499275" cy="3989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Commercial space travel, once exclusive to government agencies, is now a reality with companies like Virgin Galactic, Rocket Lab, Blue Origin, and SpaceX. SpaceX stands out with its Falcon 9 rocket. This rocket has cut space travel cost significantly, primarily due to its reusable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marL="0" indent="0">
              <a:spcBef>
                <a:spcPts val="1400"/>
              </a:spcBef>
              <a:buNone/>
            </a:pPr>
            <a:r>
              <a:rPr lang="en-US" sz="2200" dirty="0">
                <a:solidFill>
                  <a:schemeClr val="accent3">
                    <a:lumMod val="25000"/>
                  </a:schemeClr>
                </a:solidFill>
                <a:latin typeface="Abadi" panose="020B0604020104020204" pitchFamily="34" charset="0"/>
              </a:rPr>
              <a:t>A crucial question is predicting the successful landing of the first stage of a launch. This prediction can provide insights into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126"/>
            <a:ext cx="10515600" cy="4913085"/>
          </a:xfrm>
          <a:prstGeom prst="rect">
            <a:avLst/>
          </a:prstGeom>
        </p:spPr>
        <p:txBody>
          <a:bodyPr/>
          <a:lstStyle/>
          <a:p>
            <a:pPr marL="0" indent="0">
              <a:buNone/>
            </a:pPr>
            <a:r>
              <a:rPr lang="en-US" dirty="0"/>
              <a:t>The data for this analysis was primarily sourced from the SpaceX REST API, an open interface providing detailed information about SpaceX launches. Data, such as details about the rockets used, payload specifications, and landing outcomes, are all accessible via specific API endpoints.</a:t>
            </a:r>
          </a:p>
          <a:p>
            <a:pPr marL="0" indent="0">
              <a:buNone/>
            </a:pPr>
            <a:endParaRPr lang="en-US" dirty="0"/>
          </a:p>
          <a:p>
            <a:pPr marL="0" indent="0">
              <a:buNone/>
            </a:pPr>
            <a:r>
              <a:rPr lang="en-US" dirty="0"/>
              <a:t>In addition, web scraping techniques were employed to extract Falcon 9 launch records from relevant Wiki pages. This additional data source enriched the insights from the API data, creating a more holistic picture of the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800225"/>
            <a:ext cx="4726973" cy="4905375"/>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 the SpaceX REST API to collect detailed data about past rocket launches. Functions access specific API endpoints, retrieve JSON data, and process this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example, the `</a:t>
            </a:r>
            <a:r>
              <a:rPr lang="en-US" sz="2200" dirty="0" err="1">
                <a:solidFill>
                  <a:schemeClr val="accent3">
                    <a:lumMod val="25000"/>
                  </a:schemeClr>
                </a:solidFill>
                <a:latin typeface="Abadi" panose="020B0604020104020204" pitchFamily="34" charset="0"/>
              </a:rPr>
              <a:t>getBoosterVersion</a:t>
            </a:r>
            <a:r>
              <a:rPr lang="en-US" sz="2200" dirty="0">
                <a:solidFill>
                  <a:schemeClr val="accent3">
                    <a:lumMod val="25000"/>
                  </a:schemeClr>
                </a:solidFill>
                <a:latin typeface="Abadi" panose="020B0604020104020204" pitchFamily="34" charset="0"/>
              </a:rPr>
              <a:t>` function interacts with the 'rocket' endpoint, fetches the JSON data, and extracts the name of the rocket. In the same way, `</a:t>
            </a:r>
            <a:r>
              <a:rPr lang="en-US" sz="2200" dirty="0" err="1">
                <a:solidFill>
                  <a:schemeClr val="accent3">
                    <a:lumMod val="25000"/>
                  </a:schemeClr>
                </a:solidFill>
                <a:latin typeface="Abadi" panose="020B0604020104020204" pitchFamily="34" charset="0"/>
              </a:rPr>
              <a:t>getLaunchSite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getPayloadData</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getCoreData</a:t>
            </a:r>
            <a:r>
              <a:rPr lang="en-US" sz="2200" dirty="0">
                <a:solidFill>
                  <a:schemeClr val="accent3">
                    <a:lumMod val="25000"/>
                  </a:schemeClr>
                </a:solidFill>
                <a:latin typeface="Abadi" panose="020B0604020104020204" pitchFamily="34" charset="0"/>
              </a:rPr>
              <a:t>` functions access and pull critical details from 'launchpad', 'payloads', and 'cores' endpoints, respectively.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steps help us create a detailed dataset from various related sources, offering useful insights into the factors that impact the success of rocket landings.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complete Jupyter Notebook for API data gathering can be found at this GitHub URL: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https://github.com/suspicious-cow/IBM-Applied-Data-Science-Capstone/blob/main/jupyter-labs-spacex-data-collection-api.ipynb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0" name="Group 19">
            <a:extLst>
              <a:ext uri="{FF2B5EF4-FFF2-40B4-BE49-F238E27FC236}">
                <a16:creationId xmlns:a16="http://schemas.microsoft.com/office/drawing/2014/main" id="{F884BF2F-3AD6-EEBA-C7F4-84E8C07C4250}"/>
              </a:ext>
            </a:extLst>
          </p:cNvPr>
          <p:cNvGrpSpPr/>
          <p:nvPr/>
        </p:nvGrpSpPr>
        <p:grpSpPr>
          <a:xfrm>
            <a:off x="5553394" y="1800225"/>
            <a:ext cx="6530921" cy="4081935"/>
            <a:chOff x="5553394" y="1800225"/>
            <a:chExt cx="6530921" cy="4081935"/>
          </a:xfrm>
        </p:grpSpPr>
        <p:grpSp>
          <p:nvGrpSpPr>
            <p:cNvPr id="10" name="Group 9">
              <a:extLst>
                <a:ext uri="{FF2B5EF4-FFF2-40B4-BE49-F238E27FC236}">
                  <a16:creationId xmlns:a16="http://schemas.microsoft.com/office/drawing/2014/main" id="{9E7D6DF9-85FA-BFF8-CF17-E037030CB0A3}"/>
                </a:ext>
              </a:extLst>
            </p:cNvPr>
            <p:cNvGrpSpPr/>
            <p:nvPr/>
          </p:nvGrpSpPr>
          <p:grpSpPr>
            <a:xfrm>
              <a:off x="5553394" y="1800225"/>
              <a:ext cx="2301072" cy="3897190"/>
              <a:chOff x="5794550" y="1800225"/>
              <a:chExt cx="2301072" cy="3897190"/>
            </a:xfrm>
          </p:grpSpPr>
          <p:sp>
            <p:nvSpPr>
              <p:cNvPr id="2" name="Rectangle: Rounded Corners 1">
                <a:extLst>
                  <a:ext uri="{FF2B5EF4-FFF2-40B4-BE49-F238E27FC236}">
                    <a16:creationId xmlns:a16="http://schemas.microsoft.com/office/drawing/2014/main" id="{75F1C6CD-F1C2-865B-D14B-8D3D3E202C05}"/>
                  </a:ext>
                </a:extLst>
              </p:cNvPr>
              <p:cNvSpPr/>
              <p:nvPr/>
            </p:nvSpPr>
            <p:spPr>
              <a:xfrm>
                <a:off x="5794550"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13036BE8-33F6-7A5F-F2E0-4DDFF7988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128" y="2863309"/>
                <a:ext cx="1527917" cy="1771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E13EB6D-03F9-BEAD-B5C7-324FD6F58C1B}"/>
                </a:ext>
              </a:extLst>
            </p:cNvPr>
            <p:cNvGrpSpPr/>
            <p:nvPr/>
          </p:nvGrpSpPr>
          <p:grpSpPr>
            <a:xfrm>
              <a:off x="9783243" y="1800225"/>
              <a:ext cx="2301072" cy="3897190"/>
              <a:chOff x="9682763" y="1800225"/>
              <a:chExt cx="2301072" cy="3897190"/>
            </a:xfrm>
          </p:grpSpPr>
          <p:sp>
            <p:nvSpPr>
              <p:cNvPr id="7" name="Rectangle: Rounded Corners 6">
                <a:extLst>
                  <a:ext uri="{FF2B5EF4-FFF2-40B4-BE49-F238E27FC236}">
                    <a16:creationId xmlns:a16="http://schemas.microsoft.com/office/drawing/2014/main" id="{3091341D-08B3-B69C-47B3-945442BA654D}"/>
                  </a:ext>
                </a:extLst>
              </p:cNvPr>
              <p:cNvSpPr/>
              <p:nvPr/>
            </p:nvSpPr>
            <p:spPr>
              <a:xfrm>
                <a:off x="9682763"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24AEF068-EE1A-69A7-71FC-8288D3781468}"/>
                  </a:ext>
                </a:extLst>
              </p:cNvPr>
              <p:cNvPicPr>
                <a:picLocks noChangeAspect="1"/>
              </p:cNvPicPr>
              <p:nvPr/>
            </p:nvPicPr>
            <p:blipFill>
              <a:blip r:embed="rId5"/>
              <a:stretch>
                <a:fillRect/>
              </a:stretch>
            </p:blipFill>
            <p:spPr>
              <a:xfrm>
                <a:off x="9851066" y="3626041"/>
                <a:ext cx="1964466" cy="245558"/>
              </a:xfrm>
              <a:prstGeom prst="rect">
                <a:avLst/>
              </a:prstGeom>
            </p:spPr>
          </p:pic>
        </p:grpSp>
        <p:cxnSp>
          <p:nvCxnSpPr>
            <p:cNvPr id="13" name="Straight Arrow Connector 12">
              <a:extLst>
                <a:ext uri="{FF2B5EF4-FFF2-40B4-BE49-F238E27FC236}">
                  <a16:creationId xmlns:a16="http://schemas.microsoft.com/office/drawing/2014/main" id="{688E1D9A-A5CA-3E5B-64A0-F35D1E5BDA7F}"/>
                </a:ext>
              </a:extLst>
            </p:cNvPr>
            <p:cNvCxnSpPr>
              <a:cxnSpLocks/>
            </p:cNvCxnSpPr>
            <p:nvPr/>
          </p:nvCxnSpPr>
          <p:spPr>
            <a:xfrm>
              <a:off x="7854466" y="2407920"/>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397429-1482-F177-BDC0-A6A8F0509802}"/>
                </a:ext>
              </a:extLst>
            </p:cNvPr>
            <p:cNvCxnSpPr>
              <a:cxnSpLocks/>
            </p:cNvCxnSpPr>
            <p:nvPr/>
          </p:nvCxnSpPr>
          <p:spPr>
            <a:xfrm flipH="1">
              <a:off x="7854466" y="4649571"/>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2C2402-2C4B-BD11-F221-42DC949044C2}"/>
                </a:ext>
              </a:extLst>
            </p:cNvPr>
            <p:cNvSpPr txBox="1"/>
            <p:nvPr/>
          </p:nvSpPr>
          <p:spPr>
            <a:xfrm>
              <a:off x="8094553" y="1995607"/>
              <a:ext cx="1448602" cy="369332"/>
            </a:xfrm>
            <a:prstGeom prst="rect">
              <a:avLst/>
            </a:prstGeom>
            <a:noFill/>
          </p:spPr>
          <p:txBody>
            <a:bodyPr wrap="none" rtlCol="0">
              <a:spAutoFit/>
            </a:bodyPr>
            <a:lstStyle/>
            <a:p>
              <a:r>
                <a:rPr lang="en-US" dirty="0">
                  <a:solidFill>
                    <a:schemeClr val="accent1"/>
                  </a:solidFill>
                </a:rPr>
                <a:t>REST Request</a:t>
              </a:r>
            </a:p>
          </p:txBody>
        </p:sp>
        <p:sp>
          <p:nvSpPr>
            <p:cNvPr id="17" name="TextBox 16">
              <a:extLst>
                <a:ext uri="{FF2B5EF4-FFF2-40B4-BE49-F238E27FC236}">
                  <a16:creationId xmlns:a16="http://schemas.microsoft.com/office/drawing/2014/main" id="{381507EE-B93B-8A1C-4392-EB9F2CD37F82}"/>
                </a:ext>
              </a:extLst>
            </p:cNvPr>
            <p:cNvSpPr txBox="1"/>
            <p:nvPr/>
          </p:nvSpPr>
          <p:spPr>
            <a:xfrm>
              <a:off x="8025945" y="4235887"/>
              <a:ext cx="1585819" cy="369332"/>
            </a:xfrm>
            <a:prstGeom prst="rect">
              <a:avLst/>
            </a:prstGeom>
            <a:noFill/>
          </p:spPr>
          <p:txBody>
            <a:bodyPr wrap="none" rtlCol="0">
              <a:spAutoFit/>
            </a:bodyPr>
            <a:lstStyle/>
            <a:p>
              <a:r>
                <a:rPr lang="en-US" dirty="0">
                  <a:solidFill>
                    <a:schemeClr val="accent1"/>
                  </a:solidFill>
                </a:rPr>
                <a:t>REST Response</a:t>
              </a:r>
            </a:p>
          </p:txBody>
        </p:sp>
        <p:sp>
          <p:nvSpPr>
            <p:cNvPr id="18" name="Rectangle 17">
              <a:extLst>
                <a:ext uri="{FF2B5EF4-FFF2-40B4-BE49-F238E27FC236}">
                  <a16:creationId xmlns:a16="http://schemas.microsoft.com/office/drawing/2014/main" id="{C5BE9519-511D-B493-22F2-3D53BE2FE1F3}"/>
                </a:ext>
              </a:extLst>
            </p:cNvPr>
            <p:cNvSpPr/>
            <p:nvPr/>
          </p:nvSpPr>
          <p:spPr>
            <a:xfrm>
              <a:off x="8273421" y="2481180"/>
              <a:ext cx="1090866" cy="11550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200" dirty="0"/>
                <a:t>Function Calls</a:t>
              </a:r>
            </a:p>
            <a:p>
              <a:pPr algn="ctr"/>
              <a:r>
                <a:rPr lang="it-IT" sz="700" dirty="0"/>
                <a:t>getBoosterVersion(data)</a:t>
              </a:r>
            </a:p>
            <a:p>
              <a:pPr algn="ctr"/>
              <a:r>
                <a:rPr lang="it-IT" sz="700" dirty="0"/>
                <a:t>getLaunchSite(data)</a:t>
              </a:r>
            </a:p>
            <a:p>
              <a:pPr algn="ctr"/>
              <a:r>
                <a:rPr lang="it-IT" sz="700" dirty="0"/>
                <a:t>getPayloadData(data)</a:t>
              </a:r>
            </a:p>
            <a:p>
              <a:pPr algn="ctr"/>
              <a:r>
                <a:rPr lang="it-IT" sz="700" dirty="0"/>
                <a:t>getCoreData(data)</a:t>
              </a:r>
              <a:endParaRPr lang="en-US" sz="700" dirty="0"/>
            </a:p>
          </p:txBody>
        </p:sp>
        <p:sp>
          <p:nvSpPr>
            <p:cNvPr id="19" name="Rectangle 18">
              <a:extLst>
                <a:ext uri="{FF2B5EF4-FFF2-40B4-BE49-F238E27FC236}">
                  <a16:creationId xmlns:a16="http://schemas.microsoft.com/office/drawing/2014/main" id="{DF8733E1-F6E3-05CB-EA32-1608A8D542C5}"/>
                </a:ext>
              </a:extLst>
            </p:cNvPr>
            <p:cNvSpPr/>
            <p:nvPr/>
          </p:nvSpPr>
          <p:spPr>
            <a:xfrm>
              <a:off x="8273421" y="4727139"/>
              <a:ext cx="1090866" cy="11550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sz="1200" dirty="0"/>
                <a:t>JSON Data</a:t>
              </a:r>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97364" cy="4827587"/>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Web scraping is a technique we use to extract information from websites.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In this case, we extract Falcon 9 historical launch records from a Wikipedia page.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particular page contains information within an HTML table, and we utilize a tool named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to parse this data. Once the table is parsed, we convert this data into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The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structure allows us to further analyze and visualize the data, paving the way for insightful discoveries about Falcon 9 launch records.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https://github.com/suspicious-cow/IBM-Applied-Data-Science-Capstone/blob/main/jupyter-labs-webscraping.ipynb</a:t>
            </a:r>
            <a:r>
              <a:rPr lang="en-US" sz="14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pic>
        <p:nvPicPr>
          <p:cNvPr id="2050" name="Picture 2" descr="Web Scraping Tutorial And Use Case | by JetRuby Agency | JetRuby Agency">
            <a:extLst>
              <a:ext uri="{FF2B5EF4-FFF2-40B4-BE49-F238E27FC236}">
                <a16:creationId xmlns:a16="http://schemas.microsoft.com/office/drawing/2014/main" id="{3D8864F9-36F3-8F9F-F9CF-388E899E03C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1870711"/>
            <a:ext cx="5048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741</TotalTime>
  <Words>2375</Words>
  <Application>Microsoft Office PowerPoint</Application>
  <PresentationFormat>Widescreen</PresentationFormat>
  <Paragraphs>260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Zain Naboulsi</cp:lastModifiedBy>
  <cp:revision>211</cp:revision>
  <dcterms:created xsi:type="dcterms:W3CDTF">2021-04-29T18:58:34Z</dcterms:created>
  <dcterms:modified xsi:type="dcterms:W3CDTF">2023-06-26T19:24:43Z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